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57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1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3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4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9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355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355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95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8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893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DB817-605F-40C1-87EB-EF2EAB834B3F}" type="datetimeFigureOut">
              <a:rPr lang="en-US" smtClean="0"/>
              <a:t>12/9/2019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859DE2DB-F5E4-4E79-8A87-4BD5FDAFD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96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ed.gov/sa/es/fafs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1D191-73B1-4CC6-8E7A-0511DAA776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Préstamos Estudiantiles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5860F-49B1-4678-B743-335F9AB9FA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1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ADA6A4-0E3A-4918-B6D4-22715A55CC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9EF8B0-F266-4D16-A66B-C33723680B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8A8902-74B4-40C7-8D43-84FA174C6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Federal Student Aid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DEEF2-043E-4B70-A47C-99F57FE73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3665471"/>
          </a:xfrm>
        </p:spPr>
        <p:txBody>
          <a:bodyPr>
            <a:normAutofit/>
          </a:bodyPr>
          <a:lstStyle/>
          <a:p>
            <a:pPr marL="0" indent="0">
              <a:buClr>
                <a:srgbClr val="B2D778"/>
              </a:buClr>
              <a:buNone/>
            </a:pPr>
            <a:endParaRPr lang="es-E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B2D778"/>
              </a:buClr>
              <a:buNone/>
            </a:pPr>
            <a:endParaRPr lang="es-E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B2D778"/>
              </a:buClr>
              <a:buNone/>
            </a:pPr>
            <a:r>
              <a:rPr lang="es-E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Departamento de Educación de Estados Unidos ofrece </a:t>
            </a:r>
            <a:r>
              <a:rPr lang="es-ES" sz="3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préstamos con una tasa de interés baja a estudiantes </a:t>
            </a:r>
            <a:r>
              <a:rPr lang="es-E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reúnan los requisitos para ayudar a cubrir el costo de la universidad. </a:t>
            </a:r>
          </a:p>
          <a:p>
            <a:pPr>
              <a:buClr>
                <a:srgbClr val="B2D778"/>
              </a:buClr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B2D778"/>
              </a:buClr>
            </a:pPr>
            <a:endParaRPr lang="es-E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>
                <a:srgbClr val="B2D778"/>
              </a:buClr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F4C40D-EBC6-410A-8A9B-95300FC73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8" y="4727755"/>
            <a:ext cx="7315200" cy="786383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9D0B110-82F6-41DA-8945-C8411E576A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60040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0228-BDF0-4B36-B6C4-5EDEF4E9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Cuáles son las diferencias entre los préstamos estudiantiles federales y privados?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0AC0A4-DA7C-4C32-AED0-A88EFB47C0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P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Prestamos Federales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2C151-BA1A-4F9A-A1A3-600B7C181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7912" y="1921119"/>
            <a:ext cx="3474720" cy="4484077"/>
          </a:xfrm>
        </p:spPr>
        <p:txBody>
          <a:bodyPr>
            <a:normAutofit fontScale="92500" lnSpcReduction="10000"/>
          </a:bodyPr>
          <a:lstStyle/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tendrá que comenzar a devolver su préstamo hasta que se gradúe. </a:t>
            </a:r>
          </a:p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 de interés fija y mas baja que los prestamos privados. </a:t>
            </a:r>
          </a:p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es necesario tener un codeudor. </a:t>
            </a:r>
          </a:p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intereses pueden ser deducibles de impuestos (planillas). </a:t>
            </a:r>
          </a:p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tiene problemas pagar su préstamo, puede posponer sus pagos por un tiempo.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AC78D2-6031-445E-A4F7-DF1F71518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s-P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Prestamos Privados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A04FA-1656-490E-B9CC-9E1349D82F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18463" y="2303585"/>
            <a:ext cx="3474720" cy="4163158"/>
          </a:xfrm>
        </p:spPr>
        <p:txBody>
          <a:bodyPr>
            <a:normAutofit fontScale="92500" lnSpcReduction="10000"/>
          </a:bodyPr>
          <a:lstStyle/>
          <a:p>
            <a:r>
              <a:rPr lang="es-P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Exigen que los comiences a pagar mientras todavía estas estudiando. </a:t>
            </a:r>
          </a:p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Tasas de interés variables, algunas de más de un 18 %</a:t>
            </a:r>
          </a:p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Pueden exigir un historial de crédito establecido.</a:t>
            </a:r>
          </a:p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posible que necesite un codeudor.</a:t>
            </a:r>
          </a:p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pago de intereses no es deducible de impuestos. </a:t>
            </a:r>
          </a:p>
          <a:p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ofrecen opciones de suspensión temporal en caso de tener problemas para pagar. </a:t>
            </a:r>
          </a:p>
          <a:p>
            <a:pPr marL="0" indent="0">
              <a:buNone/>
            </a:pPr>
            <a:endParaRPr lang="es-P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P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930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B164D-22C1-48F6-B57D-FE33DF172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833181" cy="4601183"/>
          </a:xfrm>
        </p:spPr>
        <p:txBody>
          <a:bodyPr/>
          <a:lstStyle/>
          <a:p>
            <a:pPr algn="ctr"/>
            <a:r>
              <a:rPr lang="es-P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¿Cómo solicito un préstamo estudiantil?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09218-5F19-48D4-B73F-C932371C88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9983" y="1340158"/>
            <a:ext cx="7315200" cy="4454105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Primero debe </a:t>
            </a:r>
            <a:r>
              <a:rPr lang="es-ES" sz="3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llenar y enviar </a:t>
            </a:r>
            <a:r>
              <a:rPr lang="es-E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formulario: Solicitud Gratuita de Ayuda Federal para Estudiantes (</a:t>
            </a:r>
            <a:r>
              <a:rPr lang="es-ES" sz="3200" dirty="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FAFSA</a:t>
            </a:r>
            <a:r>
              <a:rPr lang="es-E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	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https://studentaid.ed.gov/sa/es/fafsa</a:t>
            </a:r>
            <a:r>
              <a:rPr lang="es-E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E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P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Luego la institución educativa en la que usted este matriculado determinara el monto que le corresponde recibir.  </a:t>
            </a:r>
          </a:p>
          <a:p>
            <a:pPr marL="0" indent="0">
              <a:buNone/>
            </a:pPr>
            <a:endParaRPr lang="es-PR" sz="3200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1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DE0DF-1D2B-4F68-904F-99740EA0E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es-P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Cuánto puedo pedir prestado?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62D01-9BA2-4125-8AF6-EACB778BD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83799"/>
            <a:ext cx="7315200" cy="6607573"/>
          </a:xfrm>
        </p:spPr>
        <p:txBody>
          <a:bodyPr>
            <a:normAutofit/>
          </a:bodyPr>
          <a:lstStyle/>
          <a:p>
            <a:r>
              <a:rPr lang="es-P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institución educativa determina el tipo de préstamo y el monto real que el estudiante tiene derecho a recibir, pero existen límites. </a:t>
            </a:r>
          </a:p>
          <a:p>
            <a:pPr marL="0" indent="0">
              <a:buNone/>
            </a:pPr>
            <a:r>
              <a:rPr lang="es-P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Ejemplo: </a:t>
            </a:r>
          </a:p>
          <a:p>
            <a:pPr marL="0" indent="0">
              <a:buNone/>
            </a:pPr>
            <a:r>
              <a:rPr lang="es-PR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Un estudiante que va a cursar estudios 	graduados (se considera independiente) 	y tiene derecho a recibir un máximo 	de $20,500 anuales. </a:t>
            </a:r>
          </a:p>
          <a:p>
            <a:pPr marL="0" indent="0">
              <a:buNone/>
            </a:pPr>
            <a:endParaRPr lang="es-PR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23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8F328-98C3-4E6B-971C-2265838D6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133" y="985988"/>
            <a:ext cx="2947482" cy="4601183"/>
          </a:xfrm>
        </p:spPr>
        <p:txBody>
          <a:bodyPr/>
          <a:lstStyle/>
          <a:p>
            <a:pPr algn="ctr"/>
            <a:r>
              <a:rPr lang="es-PR" alt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¿Cómo recibiré mi préstamo?</a:t>
            </a:r>
            <a:r>
              <a:rPr lang="en-US" altLang="en-US" sz="3200" dirty="0">
                <a:solidFill>
                  <a:srgbClr val="2E2E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dirty="0">
                <a:solidFill>
                  <a:srgbClr val="2E2E2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B4083-1262-4EC4-925A-55575A8BC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684" y="1609539"/>
            <a:ext cx="7315200" cy="3354079"/>
          </a:xfrm>
        </p:spPr>
        <p:txBody>
          <a:bodyPr>
            <a:normAutofit/>
          </a:bodyPr>
          <a:lstStyle/>
          <a:p>
            <a:r>
              <a:rPr lang="es-P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institución educativa utilizará los fondos para cubrir los costos de matricula u otros cargos educativos. Si quedan fondos adicionales del préstamo estos le serán devueltos. 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029AB3-7105-435E-B68D-49057D023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62" y="318961"/>
            <a:ext cx="65" cy="492443"/>
          </a:xfrm>
          <a:prstGeom prst="rect">
            <a:avLst/>
          </a:prstGeom>
          <a:solidFill>
            <a:srgbClr val="CC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59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BFA15-0AE4-4304-90B0-FA5085444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¿Cuándo debo comenzar a pagar (devolver) mi préstamo?</a:t>
            </a:r>
            <a:r>
              <a:rPr lang="es-P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11A07-7193-4FA4-8688-A5F210066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Luego de graduarse o dar por terminada su preparación universitaria tiene un plazo de seis meses para comenzar a devolver su préstamo. </a:t>
            </a:r>
          </a:p>
          <a:p>
            <a:r>
              <a:rPr lang="es-P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Durante este tiempo recibirá la información de pago de parte de la entidad administradora de préstamos estudiantiles (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 Loan Program)</a:t>
            </a:r>
            <a:r>
              <a:rPr lang="es-P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98993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1A9B3-F6E0-426C-9784-15AE2A5CA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¿Hacer un prestamos estudiantil me perjudicara en el futuro?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964D4-9223-46A8-9632-6CB02DBDC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494" y="863855"/>
            <a:ext cx="7315200" cy="5630935"/>
          </a:xfrm>
        </p:spPr>
        <p:txBody>
          <a:bodyPr>
            <a:normAutofit/>
          </a:bodyPr>
          <a:lstStyle/>
          <a:p>
            <a:r>
              <a:rPr lang="es-P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préstamos estudiantiles se consideran una inversión en nuestro crecimiento profesional. </a:t>
            </a:r>
          </a:p>
          <a:p>
            <a:r>
              <a:rPr lang="es-P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es un error siempre que se utilicen adecuadamente los fondos.</a:t>
            </a:r>
          </a:p>
          <a:p>
            <a:r>
              <a:rPr lang="es-P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lo largo de nuestras vidas tenemos que recurrir a préstamos para comprar carros, casas u otros bienes. Sin embargo, estos prestamos no tienen los beneficios que tiene un préstamo estudiantil. </a:t>
            </a:r>
          </a:p>
        </p:txBody>
      </p:sp>
    </p:spTree>
    <p:extLst>
      <p:ext uri="{BB962C8B-B14F-4D97-AF65-F5344CB8AC3E}">
        <p14:creationId xmlns:p14="http://schemas.microsoft.com/office/powerpoint/2010/main" val="338110186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339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Corbel</vt:lpstr>
      <vt:lpstr>Times New Roman</vt:lpstr>
      <vt:lpstr>Wingdings 2</vt:lpstr>
      <vt:lpstr>Frame</vt:lpstr>
      <vt:lpstr>Préstamos Estudiantiles</vt:lpstr>
      <vt:lpstr>Federal Student Aid </vt:lpstr>
      <vt:lpstr>¿Cuáles son las diferencias entre los préstamos estudiantiles federales y privados?</vt:lpstr>
      <vt:lpstr>¿Cómo solicito un préstamo estudiantil? </vt:lpstr>
      <vt:lpstr>¿Cuánto puedo pedir prestado? </vt:lpstr>
      <vt:lpstr>¿Cómo recibiré mi préstamo? </vt:lpstr>
      <vt:lpstr>¿Cuándo debo comenzar a pagar (devolver) mi préstamo? </vt:lpstr>
      <vt:lpstr>¿Hacer un prestamos estudiantil me perjudicara en el futuro?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Préstamos Estudiantiles</dc:title>
  <dc:creator>lilliana.rivera1@upr.edu</dc:creator>
  <cp:lastModifiedBy>AIDA R. LOZADA RIVERA</cp:lastModifiedBy>
  <cp:revision>7</cp:revision>
  <dcterms:created xsi:type="dcterms:W3CDTF">2019-12-09T02:00:23Z</dcterms:created>
  <dcterms:modified xsi:type="dcterms:W3CDTF">2019-12-09T10:55:01Z</dcterms:modified>
</cp:coreProperties>
</file>