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C5FB-C0F1-4724-981C-6E58685E3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4B82A-2C74-49DB-ABB4-492D07A36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0982B-E30A-45D5-86E9-F60C28A71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968D6-AF6C-4406-BC28-FB4A26D7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DC99-5887-4E28-89C1-2A42F7B7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A1ED-A7BB-4E03-A476-5A764BE6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C2C86-0416-4159-8963-9224A127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4C624-A9FF-4469-9B60-20D6ADDD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AC7AB-C67B-455C-B07F-02D71FF3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14382-2DB2-498A-8BCC-66608B29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1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B315FE-8C8E-4057-8BCB-5389CA13C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5FB24A-0290-4820-B304-9DFCFC70C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58722-0B04-4639-AC94-B53B7441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3B419-E4D4-478E-9AC4-DF2A2133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49B34-3411-4141-B692-BE1B69C8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5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9613-6C96-48D6-B5E3-1CCE3A006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E0926-273A-4D93-AFE6-F360E1450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CA26B-7028-40AD-A414-799F8D3DC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88B74-2DA3-4C4D-93C5-A7818178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77267-3E4D-4591-B129-BE032AD5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6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4A49-02A6-4273-A752-31DED87F1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8DEA2-9497-4D4B-9342-5123184F4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AD0C-D231-4318-B736-0A8D5470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FD02B-AAB2-4BC1-BFE5-6331A0CC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D0693-8A2B-4F3E-964C-2EADF30D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3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615B-F061-41D9-8DF5-DD72B1E8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1E6EB-F624-4741-AFB4-276BF6A1E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E8D13-66A8-42B3-B85A-40DBBBE85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DE354-B834-45A2-B2C5-B083D66E3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9B445-1A2C-4400-9659-E0C6F9A5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14ABC-ACB6-40E1-811C-F9C7D0A83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0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E7F0-0675-42AF-B459-508DCE64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172BF-8C84-4D11-85F0-A5039BA8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3C355-6E63-4FA8-8177-1FB4DBEEA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FF5E-6BB2-46ED-BA25-B5371C6B7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F58F95-9054-4C1A-95C9-EC4CA6770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693198-6AAA-4205-880D-A1C90A07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A9C124-84F0-4C89-9CE4-42C9BB6D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E765C-2081-4297-95DC-563B9CC37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4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2392-7E41-4712-96CE-BA18250D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8EA8D-F5CE-4ED9-8DBD-4E1DFD5C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9F37A-2850-4B06-B273-42B9A67F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5128C-3999-4822-A36F-6A2E7C12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6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54AD9-8002-447D-A04E-898912C3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9F3AF-FFA6-45DC-82A5-EEBCBD09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508F4-A891-49FD-8F89-4814AE2B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0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3FF8-963A-4E38-9E09-CD746FD5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8BA9B-37B4-4213-9F29-5BFAEBDB0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87822-E6C3-4A53-A486-CD2BC0E71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8071E-A024-4419-9C45-82A73BE7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CF271-E8F0-4567-9386-48519F17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2F9DB-5FCB-467F-AC6F-872FCB1F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7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4AD6-A764-4342-A64E-299BDBCB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5088A-FE97-4DFC-B0DE-1641448E0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B3520-8EE5-48C7-998F-582F24B5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95006-E4AC-4D87-8CBE-45821901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35E5A-11BD-4B99-A1A7-C4BF8137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35B5B-CA8D-45F0-9C1C-D91B3592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AB68C6-A33E-4CE8-BD33-4D340F7A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7F4F-C6B9-46C6-8FBB-0ED81395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C285D-CAD1-42FF-8974-E6A98957D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79F33-204D-4585-9A89-BEC321FFF9C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C72A9-B01C-4CC8-845C-5C773FDB5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FD8EA-8EA8-4CBA-B1DB-358851CCE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1B746-C992-41E8-A846-485AB8E0B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1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gsu.edu/business/departments-and-programs/accounting-and-management-information-systems/macc.html" TargetMode="External"/><Relationship Id="rId4" Type="http://schemas.openxmlformats.org/officeDocument/2006/relationships/hyperlink" Target="https://www.google.com/aclk?sa=l&amp;ai=DChcSEwje2u6Cia7lAhVX3IYKHW6NAzMYABAAGgJ2dQ&amp;sig=AOD64_2DfSwfQD7OybUtaS2MfPSwHT479w&amp;q=&amp;ved=2ahUKEwiUzeaCia7lAhXlxlkKHavdD4IQ0Qx6BAgXEAE&amp;adurl=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767798-13E9-4720-AA32-EEBC2FA1333B}"/>
              </a:ext>
            </a:extLst>
          </p:cNvPr>
          <p:cNvSpPr/>
          <p:nvPr/>
        </p:nvSpPr>
        <p:spPr>
          <a:xfrm>
            <a:off x="0" y="0"/>
            <a:ext cx="7515388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gency FB" panose="020B0503020202020204" pitchFamily="34" charset="0"/>
              </a:rPr>
              <a:t>BGSU Admission Process Tutorial </a:t>
            </a:r>
          </a:p>
        </p:txBody>
      </p:sp>
    </p:spTree>
    <p:extLst>
      <p:ext uri="{BB962C8B-B14F-4D97-AF65-F5344CB8AC3E}">
        <p14:creationId xmlns:p14="http://schemas.microsoft.com/office/powerpoint/2010/main" val="23548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3000"/>
    </mc:Choice>
    <mc:Fallback xmlns="">
      <p:transition spd="slow" advClick="0" advTm="1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949E6D-47ED-4D86-B261-208F10907008}"/>
              </a:ext>
            </a:extLst>
          </p:cNvPr>
          <p:cNvSpPr txBox="1"/>
          <p:nvPr/>
        </p:nvSpPr>
        <p:spPr>
          <a:xfrm>
            <a:off x="2150706" y="244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CA92C-3DA2-4622-A394-38763D1094D8}"/>
              </a:ext>
            </a:extLst>
          </p:cNvPr>
          <p:cNvSpPr txBox="1"/>
          <p:nvPr/>
        </p:nvSpPr>
        <p:spPr>
          <a:xfrm>
            <a:off x="781397" y="746130"/>
            <a:ext cx="980070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Terence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Pitre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tpitre@bgsu.edu</a:t>
            </a: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Aida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Lozada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aida.lozada@upr.edu</a:t>
            </a: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9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949E6D-47ED-4D86-B261-208F10907008}"/>
              </a:ext>
            </a:extLst>
          </p:cNvPr>
          <p:cNvSpPr txBox="1"/>
          <p:nvPr/>
        </p:nvSpPr>
        <p:spPr>
          <a:xfrm>
            <a:off x="2150706" y="244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CA92C-3DA2-4622-A394-38763D1094D8}"/>
              </a:ext>
            </a:extLst>
          </p:cNvPr>
          <p:cNvSpPr txBox="1"/>
          <p:nvPr/>
        </p:nvSpPr>
        <p:spPr>
          <a:xfrm>
            <a:off x="781397" y="746130"/>
            <a:ext cx="980070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Terence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Pitre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tpitre@bgsu.edu</a:t>
            </a: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Aida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Lozada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aida.lozada@upr.edu</a:t>
            </a: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1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BBCA22-F73C-41D3-84DC-B56990DD2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86"/>
          <a:stretch/>
        </p:blipFill>
        <p:spPr>
          <a:xfrm>
            <a:off x="900404" y="326571"/>
            <a:ext cx="5982352" cy="2855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FC758-B0BC-4B9A-A10B-8FC45ABF2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9" b="5346"/>
          <a:stretch/>
        </p:blipFill>
        <p:spPr>
          <a:xfrm>
            <a:off x="6431124" y="3502907"/>
            <a:ext cx="5705669" cy="3166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F37EA-92E0-4F53-A768-89A96F199BB0}"/>
              </a:ext>
            </a:extLst>
          </p:cNvPr>
          <p:cNvSpPr txBox="1"/>
          <p:nvPr/>
        </p:nvSpPr>
        <p:spPr>
          <a:xfrm>
            <a:off x="8616820" y="172273"/>
            <a:ext cx="667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49E6D-47ED-4D86-B261-208F10907008}"/>
              </a:ext>
            </a:extLst>
          </p:cNvPr>
          <p:cNvSpPr txBox="1"/>
          <p:nvPr/>
        </p:nvSpPr>
        <p:spPr>
          <a:xfrm>
            <a:off x="2150706" y="244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883C7-337F-4AAF-8F2D-B8369957057D}"/>
              </a:ext>
            </a:extLst>
          </p:cNvPr>
          <p:cNvSpPr txBox="1"/>
          <p:nvPr/>
        </p:nvSpPr>
        <p:spPr>
          <a:xfrm>
            <a:off x="2509934" y="3746241"/>
            <a:ext cx="723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B2D72-2B0C-4720-8BFA-F131C0F68EA6}"/>
              </a:ext>
            </a:extLst>
          </p:cNvPr>
          <p:cNvSpPr txBox="1"/>
          <p:nvPr/>
        </p:nvSpPr>
        <p:spPr>
          <a:xfrm>
            <a:off x="7199997" y="1169379"/>
            <a:ext cx="374170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the official BGSU website</a:t>
            </a:r>
          </a:p>
          <a:p>
            <a:pPr algn="ctr"/>
            <a:r>
              <a:rPr lang="es-PR" u="sng" dirty="0">
                <a:hlinkClick r:id="rId4"/>
              </a:rPr>
              <a:t>www.bgsu.edu</a:t>
            </a:r>
          </a:p>
          <a:p>
            <a:pPr algn="ctr"/>
            <a:endParaRPr lang="en-US" sz="35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CA92C-3DA2-4622-A394-38763D1094D8}"/>
              </a:ext>
            </a:extLst>
          </p:cNvPr>
          <p:cNvSpPr txBox="1"/>
          <p:nvPr/>
        </p:nvSpPr>
        <p:spPr>
          <a:xfrm>
            <a:off x="0" y="4761179"/>
            <a:ext cx="62428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“Admissions” and then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“Graduate Student” </a:t>
            </a:r>
          </a:p>
          <a:p>
            <a:pPr algn="ctr"/>
            <a:r>
              <a:rPr lang="es-PR" sz="1400" u="sng" dirty="0">
                <a:hlinkClick r:id="rId5"/>
              </a:rPr>
              <a:t>https://www.bgsu.edu/business/departments-and-programs/accounting-and-management-information-systems/macc.html</a:t>
            </a:r>
            <a:endParaRPr lang="en-US" sz="1400" u="sn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97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5CB41F-7522-4D13-8FCB-773F8A4E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8" b="5075"/>
          <a:stretch/>
        </p:blipFill>
        <p:spPr>
          <a:xfrm>
            <a:off x="1954895" y="2048071"/>
            <a:ext cx="8282209" cy="4198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57867F-1B7E-4391-AC55-44BDEABD6DDF}"/>
              </a:ext>
            </a:extLst>
          </p:cNvPr>
          <p:cNvSpPr txBox="1"/>
          <p:nvPr/>
        </p:nvSpPr>
        <p:spPr>
          <a:xfrm>
            <a:off x="1794434" y="501775"/>
            <a:ext cx="723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6E000D-88B0-4E0C-9B9B-AD29C98532ED}"/>
              </a:ext>
            </a:extLst>
          </p:cNvPr>
          <p:cNvSpPr txBox="1"/>
          <p:nvPr/>
        </p:nvSpPr>
        <p:spPr>
          <a:xfrm>
            <a:off x="2121158" y="736314"/>
            <a:ext cx="7949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 “Apply now or return to existing Application”</a:t>
            </a:r>
          </a:p>
        </p:txBody>
      </p:sp>
    </p:spTree>
    <p:extLst>
      <p:ext uri="{BB962C8B-B14F-4D97-AF65-F5344CB8AC3E}">
        <p14:creationId xmlns:p14="http://schemas.microsoft.com/office/powerpoint/2010/main" val="629027196"/>
      </p:ext>
    </p:extLst>
  </p:cSld>
  <p:clrMapOvr>
    <a:masterClrMapping/>
  </p:clrMapOvr>
  <p:transition advClick="0" advTm="3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696BE-1345-4BB9-9773-AC5F00818DA4}"/>
              </a:ext>
            </a:extLst>
          </p:cNvPr>
          <p:cNvPicPr/>
          <p:nvPr/>
        </p:nvPicPr>
        <p:blipFill rotWithShape="1">
          <a:blip r:embed="rId2"/>
          <a:srcRect t="7996" r="4229" b="4201"/>
          <a:stretch/>
        </p:blipFill>
        <p:spPr>
          <a:xfrm>
            <a:off x="1739721" y="1823958"/>
            <a:ext cx="8805861" cy="4441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2E39C-CDD9-446B-824D-09EB6C66A100}"/>
              </a:ext>
            </a:extLst>
          </p:cNvPr>
          <p:cNvSpPr txBox="1"/>
          <p:nvPr/>
        </p:nvSpPr>
        <p:spPr>
          <a:xfrm>
            <a:off x="1693069" y="544052"/>
            <a:ext cx="723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A48C82-4330-4D87-8119-83575DFACBC1}"/>
              </a:ext>
            </a:extLst>
          </p:cNvPr>
          <p:cNvSpPr txBox="1"/>
          <p:nvPr/>
        </p:nvSpPr>
        <p:spPr>
          <a:xfrm>
            <a:off x="2635730" y="658008"/>
            <a:ext cx="7013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time you must create an account with your personal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0015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FFBDF6-7952-431C-9C96-AE6EF4BA67D6}"/>
              </a:ext>
            </a:extLst>
          </p:cNvPr>
          <p:cNvPicPr/>
          <p:nvPr/>
        </p:nvPicPr>
        <p:blipFill rotWithShape="1">
          <a:blip r:embed="rId2"/>
          <a:srcRect t="3680" r="6161" b="4699"/>
          <a:stretch/>
        </p:blipFill>
        <p:spPr>
          <a:xfrm>
            <a:off x="1768151" y="1572208"/>
            <a:ext cx="8655698" cy="4744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EACB7F-24DD-41F6-8786-7B428D5F9C9F}"/>
              </a:ext>
            </a:extLst>
          </p:cNvPr>
          <p:cNvSpPr/>
          <p:nvPr/>
        </p:nvSpPr>
        <p:spPr>
          <a:xfrm>
            <a:off x="2509936" y="3303037"/>
            <a:ext cx="1623526" cy="226267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51053-5927-424A-8388-FA601A77C9A4}"/>
              </a:ext>
            </a:extLst>
          </p:cNvPr>
          <p:cNvSpPr txBox="1"/>
          <p:nvPr/>
        </p:nvSpPr>
        <p:spPr>
          <a:xfrm>
            <a:off x="1786661" y="307909"/>
            <a:ext cx="723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590B4-9028-4370-8554-3C79D083A766}"/>
              </a:ext>
            </a:extLst>
          </p:cNvPr>
          <p:cNvSpPr txBox="1"/>
          <p:nvPr/>
        </p:nvSpPr>
        <p:spPr>
          <a:xfrm>
            <a:off x="2669333" y="471127"/>
            <a:ext cx="6853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sure to complete all parts of the application</a:t>
            </a:r>
          </a:p>
        </p:txBody>
      </p:sp>
    </p:spTree>
    <p:extLst>
      <p:ext uri="{BB962C8B-B14F-4D97-AF65-F5344CB8AC3E}">
        <p14:creationId xmlns:p14="http://schemas.microsoft.com/office/powerpoint/2010/main" val="141523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EB791-53CA-450E-B8B8-B4354F452EB0}"/>
              </a:ext>
            </a:extLst>
          </p:cNvPr>
          <p:cNvPicPr/>
          <p:nvPr/>
        </p:nvPicPr>
        <p:blipFill rotWithShape="1">
          <a:blip r:embed="rId2"/>
          <a:srcRect l="6285" t="3650" r="4247" b="4515"/>
          <a:stretch/>
        </p:blipFill>
        <p:spPr>
          <a:xfrm>
            <a:off x="4968551" y="915677"/>
            <a:ext cx="7086600" cy="5041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614EF-7CEB-4CE4-8059-89E7E9D0F239}"/>
              </a:ext>
            </a:extLst>
          </p:cNvPr>
          <p:cNvSpPr txBox="1"/>
          <p:nvPr/>
        </p:nvSpPr>
        <p:spPr>
          <a:xfrm>
            <a:off x="956386" y="517379"/>
            <a:ext cx="22012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Algerian" panose="04020705040A02060702" pitchFamily="82" charset="0"/>
              </a:rPr>
              <a:t>REMEMBER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4C737-5E11-41C5-A290-17FC7DDC317C}"/>
              </a:ext>
            </a:extLst>
          </p:cNvPr>
          <p:cNvSpPr txBox="1"/>
          <p:nvPr/>
        </p:nvSpPr>
        <p:spPr>
          <a:xfrm>
            <a:off x="321907" y="209603"/>
            <a:ext cx="723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37123-46A4-43F9-BB54-E7E5C689D6D2}"/>
              </a:ext>
            </a:extLst>
          </p:cNvPr>
          <p:cNvSpPr txBox="1"/>
          <p:nvPr/>
        </p:nvSpPr>
        <p:spPr>
          <a:xfrm>
            <a:off x="275254" y="1589928"/>
            <a:ext cx="461398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UPR-RP students</a:t>
            </a:r>
          </a:p>
          <a:p>
            <a:endParaRPr lang="en-US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GMAT</a:t>
            </a:r>
          </a:p>
          <a:p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Recommendation Letter </a:t>
            </a:r>
          </a:p>
          <a:p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Essay </a:t>
            </a:r>
          </a:p>
          <a:p>
            <a:endParaRPr lang="en-US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44A01-0A15-4589-BA42-870136E9AB06}"/>
              </a:ext>
            </a:extLst>
          </p:cNvPr>
          <p:cNvSpPr txBox="1"/>
          <p:nvPr/>
        </p:nvSpPr>
        <p:spPr>
          <a:xfrm>
            <a:off x="61142" y="4572345"/>
            <a:ext cx="46826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2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You can request a waiver via email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A7E6A-2856-4245-AB7E-F7B7AEDF6938}"/>
              </a:ext>
            </a:extLst>
          </p:cNvPr>
          <p:cNvSpPr txBox="1"/>
          <p:nvPr/>
        </p:nvSpPr>
        <p:spPr>
          <a:xfrm>
            <a:off x="779655" y="5074263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an example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8BFAD5-FA6B-4103-A7C2-5147C4F9C0EB}"/>
              </a:ext>
            </a:extLst>
          </p:cNvPr>
          <p:cNvCxnSpPr>
            <a:cxnSpLocks/>
          </p:cNvCxnSpPr>
          <p:nvPr/>
        </p:nvCxnSpPr>
        <p:spPr>
          <a:xfrm>
            <a:off x="2709761" y="5309659"/>
            <a:ext cx="2057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2491B9E-74BB-416B-9760-CFC7073B8748}"/>
              </a:ext>
            </a:extLst>
          </p:cNvPr>
          <p:cNvSpPr/>
          <p:nvPr/>
        </p:nvSpPr>
        <p:spPr>
          <a:xfrm>
            <a:off x="5416420" y="3158412"/>
            <a:ext cx="970384" cy="17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A42E03-6729-421E-81CD-E6C242DF1C6A}"/>
              </a:ext>
            </a:extLst>
          </p:cNvPr>
          <p:cNvSpPr txBox="1"/>
          <p:nvPr/>
        </p:nvSpPr>
        <p:spPr>
          <a:xfrm>
            <a:off x="1049537" y="760444"/>
            <a:ext cx="723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19D01-B661-4F74-A7DE-EBB3AC9C048C}"/>
              </a:ext>
            </a:extLst>
          </p:cNvPr>
          <p:cNvSpPr txBox="1"/>
          <p:nvPr/>
        </p:nvSpPr>
        <p:spPr>
          <a:xfrm>
            <a:off x="1772812" y="1029749"/>
            <a:ext cx="30636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Fee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A80AC-AFDE-4C4C-99AF-85F8517C355B}"/>
              </a:ext>
            </a:extLst>
          </p:cNvPr>
          <p:cNvSpPr txBox="1"/>
          <p:nvPr/>
        </p:nvSpPr>
        <p:spPr>
          <a:xfrm>
            <a:off x="108907" y="2561254"/>
            <a:ext cx="6391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application cost is $ 45, and you can pay it with any credit card or VISA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E97DA-D11D-4FB0-BBA3-85A93302F612}"/>
              </a:ext>
            </a:extLst>
          </p:cNvPr>
          <p:cNvSpPr txBox="1"/>
          <p:nvPr/>
        </p:nvSpPr>
        <p:spPr>
          <a:xfrm>
            <a:off x="1202145" y="4528201"/>
            <a:ext cx="420499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Save your payment evidence…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F945A-78FF-4CBA-8BDF-825324534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606" y="2174032"/>
            <a:ext cx="3177076" cy="211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976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288B5-3560-44A0-A4BF-6D3D9331F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43" y="1772816"/>
            <a:ext cx="9500804" cy="3853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D2BA2C-55C4-498D-8060-EC18A88092CE}"/>
              </a:ext>
            </a:extLst>
          </p:cNvPr>
          <p:cNvSpPr txBox="1"/>
          <p:nvPr/>
        </p:nvSpPr>
        <p:spPr>
          <a:xfrm>
            <a:off x="1910399" y="880177"/>
            <a:ext cx="8371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the payment your application will be submitted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F48213-8311-4914-BD07-9D40CAF0D9E1}"/>
              </a:ext>
            </a:extLst>
          </p:cNvPr>
          <p:cNvSpPr txBox="1"/>
          <p:nvPr/>
        </p:nvSpPr>
        <p:spPr>
          <a:xfrm>
            <a:off x="1187124" y="603265"/>
            <a:ext cx="72327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chemeClr val="accent2"/>
                </a:solidFill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3F5B0-5CF4-4CA9-8191-3B45D397E186}"/>
              </a:ext>
            </a:extLst>
          </p:cNvPr>
          <p:cNvSpPr/>
          <p:nvPr/>
        </p:nvSpPr>
        <p:spPr>
          <a:xfrm>
            <a:off x="9297955" y="3023118"/>
            <a:ext cx="1483567" cy="158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25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180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Agency FB</vt:lpstr>
      <vt:lpstr>Algerian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lilliana.rivera1@upr.edu</dc:creator>
  <cp:lastModifiedBy>Aida Lozada</cp:lastModifiedBy>
  <cp:revision>33</cp:revision>
  <dcterms:created xsi:type="dcterms:W3CDTF">2019-10-14T23:50:05Z</dcterms:created>
  <dcterms:modified xsi:type="dcterms:W3CDTF">2020-08-18T15:09:52Z</dcterms:modified>
</cp:coreProperties>
</file>